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5CBCD"/>
    <a:srgbClr val="EAF4F4"/>
    <a:srgbClr val="BC4749"/>
    <a:srgbClr val="E9ECEF"/>
    <a:srgbClr val="D4D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13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192" y="2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450EA-F184-557A-2D32-03FCEF51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62CB65-AA18-C5B1-1535-171E301F8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4EA964-B6B2-41EC-0523-34211D05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B56D0F-B65D-9589-7CC8-8B982FDA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6655B7-0F7C-FDFE-0DC2-92DFFB0E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80DC0C-BC1C-3382-5405-5920C65F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3D8FD7-02BE-F9CC-C7C4-054FA5A5C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9ACDF3-F71E-60B2-BC39-14688C8C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8A612D-1EB0-8864-1F9E-455D6FF9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A58DCC-8670-7CCF-934E-2F5278F0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9542137-0E58-04F6-4962-F2C0A05C6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2C8F86-26E5-1C52-F44A-FA8450E54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35369C-8AED-006E-81D9-3629D72D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81E46-BECE-5FF0-7260-73867B69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100D3E-7E64-D3BC-335B-33C4916D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7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7135F-CB93-C7C8-C323-52CA6B77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19F946-E562-505F-75AD-C894D0AC4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7AC2D8-DEF2-8A63-9A77-9F5C49E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86A31D-8B2F-275F-B8DA-7FE3B7C4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5D8CE4D-CE85-3538-2806-58F4F10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3CF59F-8661-A400-D6CC-E68147F4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6D5AB77-9A30-F9E5-A727-11814519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3D0DEA-EDFC-37C9-A230-C870FD1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00DE76-2B0B-CA9D-16DD-D878733F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C363C3-66C3-F06D-BC06-BEE4F651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1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58D87-CFD8-D978-1833-479A2B7F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B7D319-C173-755B-56E0-0341DD9EB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E5EB227-ADB1-2942-FE96-E489C825F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1E2D523-1BF8-65A8-14CA-CB174C77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247816-12DA-DC2B-1638-0E51FEA0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B7DD52-0F0B-2CD5-B663-558F838D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4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71F7FC-5CFB-892F-4567-4D5E4A39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1810E0-B034-C6FF-912A-12FC9B2D1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9CA7A85-68E5-80DE-DE25-DB433A23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A18540F-50D3-01DB-8F46-E1A5A26B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D653931-6262-85A0-1A9B-49831A02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E41A8B-9E9E-A266-C594-1F70BBA5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1728CAC-C414-DF23-8B87-694CD57D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E33005-D851-CD08-868E-1BB31FA9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6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37614-87FC-BFA2-47E5-175B1180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3FC2E0F-5ED1-9929-43C7-A3BD59A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18EE103-9ECF-293E-67C0-6C093593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B31747-B570-3F13-9689-8C872340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55A50BB-3126-7E73-8D37-02FCDCE3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57C893-1F71-7615-900A-614B4515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3C18B7-4847-1D1D-FB63-4023D3D1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1D193-1877-EF47-FE59-E177ACA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30EA22-9D5D-02BC-E607-39DA1B0A3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B455347-D7BD-B8E4-7BA5-7B0C2AB64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229DCA-6BB5-FFA8-8C96-E64F7DD6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3100F91-304D-D63A-B5CF-9075C4D7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787064-6257-E851-92F6-B8FB4938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3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359893-2102-EA57-F20A-F9A0A3BE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AFEB459-5475-AD0A-ED26-59E762EEF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3CD5097-5A57-78DB-17C7-D3C051C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AA3520C-4E81-DDDD-82DB-9D69464C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FA7C40-FFCB-C14A-2D29-310FAC42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0337E4F-885C-1DDA-3CEA-47A0A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A06CC98-B927-A440-8EEA-8B25CF04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4A7BBA-0C54-6E37-2DE6-BFC0685F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EB5FC1-487C-5921-14C6-F528C435C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79D7-0841-45E4-8C6F-DDB18C203C84}" type="datetimeFigureOut">
              <a:rPr lang="en-US" smtClean="0"/>
              <a:t>10/6/23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051B59-B109-2271-7CF4-54C9DD021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8CBD33-9E9C-0D18-B36C-9F5B5D304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hyperlink" Target="https://kenscourses.com/tc101fall2016/syndicated/week-4-plan/" TargetMode="External"/><Relationship Id="rId3" Type="http://schemas.openxmlformats.org/officeDocument/2006/relationships/image" Target="../media/image9.svg"/><Relationship Id="rId7" Type="http://schemas.openxmlformats.org/officeDocument/2006/relationships/hyperlink" Target="https://flutter.cn/docs/deployment/ios" TargetMode="External"/><Relationship Id="rId12" Type="http://schemas.openxmlformats.org/officeDocument/2006/relationships/image" Target="../media/image14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11" Type="http://schemas.openxmlformats.org/officeDocument/2006/relationships/hyperlink" Target="https://www.codingdefined.com/2017/04/top-20-interview-questions-on-nodejs.html" TargetMode="External"/><Relationship Id="rId5" Type="http://schemas.openxmlformats.org/officeDocument/2006/relationships/image" Target="../media/image7.png"/><Relationship Id="rId10" Type="http://schemas.openxmlformats.org/officeDocument/2006/relationships/image" Target="../media/image13.png"/><Relationship Id="rId4" Type="http://schemas.openxmlformats.org/officeDocument/2006/relationships/image" Target="../media/image10.png"/><Relationship Id="rId9" Type="http://schemas.openxmlformats.org/officeDocument/2006/relationships/hyperlink" Target="https://diegomariano.com/react/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hyperlink" Target="https://flutter.cn/docs/deployment/ios" TargetMode="External"/><Relationship Id="rId7" Type="http://schemas.openxmlformats.org/officeDocument/2006/relationships/hyperlink" Target="https://www.codingdefined.com/2017/04/top-20-interview-questions-on-nodejs.html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hyperlink" Target="https://diegomariano.com/react/" TargetMode="External"/><Relationship Id="rId10" Type="http://schemas.openxmlformats.org/officeDocument/2006/relationships/image" Target="../media/image7.png"/><Relationship Id="rId4" Type="http://schemas.openxmlformats.org/officeDocument/2006/relationships/image" Target="../media/image12.png"/><Relationship Id="rId9" Type="http://schemas.openxmlformats.org/officeDocument/2006/relationships/hyperlink" Target="https://kenscourses.com/tc101fall2016/syndicated/week-4-plan/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képernyőkép, Elektronikus jelzőtábla, Betűtípus látható&#10;&#10;Automatikusan generált leírás">
            <a:extLst>
              <a:ext uri="{FF2B5EF4-FFF2-40B4-BE49-F238E27FC236}">
                <a16:creationId xmlns:a16="http://schemas.microsoft.com/office/drawing/2014/main" id="{675E105D-AC06-E180-F820-0E9DBCB4A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039" y="-535111"/>
            <a:ext cx="7393111" cy="7393111"/>
          </a:xfrm>
          <a:prstGeom prst="rect">
            <a:avLst/>
          </a:prstGeom>
        </p:spPr>
      </p:pic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Gold coins">
                <a:extLst>
                  <a:ext uri="{FF2B5EF4-FFF2-40B4-BE49-F238E27FC236}">
                    <a16:creationId xmlns:a16="http://schemas.microsoft.com/office/drawing/2014/main" id="{65722613-5896-1AA9-B310-2F7D1F7BE4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6885192"/>
                  </p:ext>
                </p:extLst>
              </p:nvPr>
            </p:nvGraphicFramePr>
            <p:xfrm>
              <a:off x="908898" y="3100874"/>
              <a:ext cx="4378729" cy="326183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78729" cy="3261836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1522366" ay="-1218512" az="-56081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433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Gold coins">
                <a:extLst>
                  <a:ext uri="{FF2B5EF4-FFF2-40B4-BE49-F238E27FC236}">
                    <a16:creationId xmlns:a16="http://schemas.microsoft.com/office/drawing/2014/main" id="{65722613-5896-1AA9-B310-2F7D1F7BE4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8898" y="3100874"/>
                <a:ext cx="4378729" cy="3261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Térhatású modell 2" descr="Stack of money">
                <a:extLst>
                  <a:ext uri="{FF2B5EF4-FFF2-40B4-BE49-F238E27FC236}">
                    <a16:creationId xmlns:a16="http://schemas.microsoft.com/office/drawing/2014/main" id="{F1E360CC-CD9A-0475-6EF5-31ACF6671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3550621"/>
                  </p:ext>
                </p:extLst>
              </p:nvPr>
            </p:nvGraphicFramePr>
            <p:xfrm>
              <a:off x="1080175" y="1474974"/>
              <a:ext cx="4464571" cy="261018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464571" cy="2610183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4717038" ay="-2179144" az="65267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596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Térhatású modell 2" descr="Stack of money">
                <a:extLst>
                  <a:ext uri="{FF2B5EF4-FFF2-40B4-BE49-F238E27FC236}">
                    <a16:creationId xmlns:a16="http://schemas.microsoft.com/office/drawing/2014/main" id="{F1E360CC-CD9A-0475-6EF5-31ACF6671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175" y="1474974"/>
                <a:ext cx="4464571" cy="26101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églalap 5">
            <a:extLst>
              <a:ext uri="{FF2B5EF4-FFF2-40B4-BE49-F238E27FC236}">
                <a16:creationId xmlns:a16="http://schemas.microsoft.com/office/drawing/2014/main" id="{B266E797-FDAF-FC3C-30CE-55FC781D3862}"/>
              </a:ext>
            </a:extLst>
          </p:cNvPr>
          <p:cNvSpPr/>
          <p:nvPr/>
        </p:nvSpPr>
        <p:spPr>
          <a:xfrm rot="856661">
            <a:off x="4731616" y="-1252261"/>
            <a:ext cx="6183086" cy="9708593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0587" y="495290"/>
            <a:ext cx="5225143" cy="3106745"/>
          </a:xfrm>
        </p:spPr>
        <p:txBody>
          <a:bodyPr>
            <a:noAutofit/>
          </a:bodyPr>
          <a:lstStyle/>
          <a:p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Financial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App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03C94F-1649-E4DB-B748-9C07A8A5C298}"/>
              </a:ext>
            </a:extLst>
          </p:cNvPr>
          <p:cNvSpPr txBox="1"/>
          <p:nvPr/>
        </p:nvSpPr>
        <p:spPr>
          <a:xfrm>
            <a:off x="6196524" y="4085157"/>
            <a:ext cx="333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Vágó Blanka	IZ7TL4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 err="1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Pribyll</a:t>
            </a:r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 Rómeó	THUF0B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Mandl Ábel	BTHDXD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Németh Bence	UF8GH9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Nyírő Levente	B4KZAN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7" name="Cím 1">
            <a:extLst>
              <a:ext uri="{FF2B5EF4-FFF2-40B4-BE49-F238E27FC236}">
                <a16:creationId xmlns:a16="http://schemas.microsoft.com/office/drawing/2014/main" id="{6BF305B1-8CD3-0637-A5C3-8936498AA131}"/>
              </a:ext>
            </a:extLst>
          </p:cNvPr>
          <p:cNvSpPr txBox="1">
            <a:spLocks/>
          </p:cNvSpPr>
          <p:nvPr/>
        </p:nvSpPr>
        <p:spPr>
          <a:xfrm>
            <a:off x="426649" y="-6148187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Bevezetés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CBD6787-612B-B086-7722-AF7FDCCCA399}"/>
              </a:ext>
            </a:extLst>
          </p:cNvPr>
          <p:cNvSpPr txBox="1"/>
          <p:nvPr/>
        </p:nvSpPr>
        <p:spPr>
          <a:xfrm>
            <a:off x="818533" y="-4482353"/>
            <a:ext cx="684611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Fiataloknak és új befektetőknek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Ideális befektetési lehetőségek bemutatása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Hova fektessük a pénzt? Itt a segítség!</a:t>
            </a:r>
          </a:p>
        </p:txBody>
      </p:sp>
    </p:spTree>
    <p:extLst>
      <p:ext uri="{BB962C8B-B14F-4D97-AF65-F5344CB8AC3E}">
        <p14:creationId xmlns:p14="http://schemas.microsoft.com/office/powerpoint/2010/main" val="419994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 descr="A képen szöveg, képernyőkép, Elektronikus jelzőtábla, Betűtípus látható&#10;&#10;Automatikusan generált leírás">
            <a:extLst>
              <a:ext uri="{FF2B5EF4-FFF2-40B4-BE49-F238E27FC236}">
                <a16:creationId xmlns:a16="http://schemas.microsoft.com/office/drawing/2014/main" id="{984ACF4F-5409-0593-2612-E8D0410CF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98" y="-264653"/>
            <a:ext cx="7393111" cy="7393111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1DF4E269-52B9-E95B-9A84-E741B283E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7916" y="-22165489"/>
            <a:ext cx="138727542" cy="51816000"/>
          </a:xfrm>
        </p:spPr>
        <p:txBody>
          <a:bodyPr>
            <a:noAutofit/>
          </a:bodyPr>
          <a:lstStyle/>
          <a:p>
            <a:r>
              <a:rPr lang="hu-HU" sz="200000" b="1" dirty="0">
                <a:latin typeface="Segoe UI" panose="020B0502040204020203" pitchFamily="34" charset="0"/>
                <a:cs typeface="Segoe UI" panose="020B0502040204020203" pitchFamily="34" charset="0"/>
              </a:rPr>
              <a:t>Financial </a:t>
            </a:r>
            <a:r>
              <a:rPr lang="hu-HU" sz="20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  <a:r>
              <a:rPr lang="hu-HU" sz="200000" b="1" dirty="0">
                <a:latin typeface="Segoe UI" panose="020B0502040204020203" pitchFamily="34" charset="0"/>
                <a:cs typeface="Segoe UI" panose="020B0502040204020203" pitchFamily="34" charset="0"/>
              </a:rPr>
              <a:t> App</a:t>
            </a:r>
            <a:endParaRPr lang="en-US" sz="200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885666" y="-1326636"/>
            <a:ext cx="8509269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419480" y="361455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Bevezetés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1FFBF6A-EADA-0A0D-A796-9DAEBC490A78}"/>
              </a:ext>
            </a:extLst>
          </p:cNvPr>
          <p:cNvSpPr txBox="1"/>
          <p:nvPr/>
        </p:nvSpPr>
        <p:spPr>
          <a:xfrm>
            <a:off x="691675" y="1777999"/>
            <a:ext cx="684611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Fiataloknak és új befektetőknek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Ideális befektetési lehetőségek bemutatása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Hova fektessük a pénzt? Itt a segítség!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Térhatású modell 16" descr="Gold coins">
                <a:extLst>
                  <a:ext uri="{FF2B5EF4-FFF2-40B4-BE49-F238E27FC236}">
                    <a16:creationId xmlns:a16="http://schemas.microsoft.com/office/drawing/2014/main" id="{80A03DD8-E2C7-0654-5F82-01BF54692B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1620925"/>
                  </p:ext>
                </p:extLst>
              </p:nvPr>
            </p:nvGraphicFramePr>
            <p:xfrm>
              <a:off x="-11677984" y="2036329"/>
              <a:ext cx="4378729" cy="32618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78729" cy="3261836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1522366" ay="-1218512" az="-5608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33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Térhatású modell 16" descr="Gold coins">
                <a:extLst>
                  <a:ext uri="{FF2B5EF4-FFF2-40B4-BE49-F238E27FC236}">
                    <a16:creationId xmlns:a16="http://schemas.microsoft.com/office/drawing/2014/main" id="{80A03DD8-E2C7-0654-5F82-01BF54692B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677984" y="2036329"/>
                <a:ext cx="4378729" cy="3261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Térhatású modell 17" descr="Stack of money">
                <a:extLst>
                  <a:ext uri="{FF2B5EF4-FFF2-40B4-BE49-F238E27FC236}">
                    <a16:creationId xmlns:a16="http://schemas.microsoft.com/office/drawing/2014/main" id="{7667C684-2C0E-9726-3779-9DAD2D0A2C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9292043"/>
                  </p:ext>
                </p:extLst>
              </p:nvPr>
            </p:nvGraphicFramePr>
            <p:xfrm>
              <a:off x="-11018061" y="0"/>
              <a:ext cx="4464571" cy="26101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464571" cy="2610183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4717038" ay="-2179144" az="652670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596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Térhatású modell 17" descr="Stack of money">
                <a:extLst>
                  <a:ext uri="{FF2B5EF4-FFF2-40B4-BE49-F238E27FC236}">
                    <a16:creationId xmlns:a16="http://schemas.microsoft.com/office/drawing/2014/main" id="{7667C684-2C0E-9726-3779-9DAD2D0A2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018061" y="0"/>
                <a:ext cx="4464571" cy="261018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zövegdoboz 20">
            <a:extLst>
              <a:ext uri="{FF2B5EF4-FFF2-40B4-BE49-F238E27FC236}">
                <a16:creationId xmlns:a16="http://schemas.microsoft.com/office/drawing/2014/main" id="{764D3D43-ADA4-D682-9E2D-5AC14BDBD412}"/>
              </a:ext>
            </a:extLst>
          </p:cNvPr>
          <p:cNvSpPr txBox="1"/>
          <p:nvPr/>
        </p:nvSpPr>
        <p:spPr>
          <a:xfrm>
            <a:off x="4569358" y="12745463"/>
            <a:ext cx="333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Vágó Blanka	IZ7TL4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 err="1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Pribyll</a:t>
            </a:r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 Rómeó	THUF0B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Mandl Ábel	BTHDXD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Németh Bence	UF8GH9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Nyírő Levente	B4KZAN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69B4953A-640E-3EE8-EC2B-EBF34156B13B}"/>
              </a:ext>
            </a:extLst>
          </p:cNvPr>
          <p:cNvSpPr txBox="1">
            <a:spLocks/>
          </p:cNvSpPr>
          <p:nvPr/>
        </p:nvSpPr>
        <p:spPr>
          <a:xfrm>
            <a:off x="0" y="-7758980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Probléma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479B181A-F359-0416-FBFD-D04DCA16F619}"/>
              </a:ext>
            </a:extLst>
          </p:cNvPr>
          <p:cNvSpPr txBox="1"/>
          <p:nvPr/>
        </p:nvSpPr>
        <p:spPr>
          <a:xfrm>
            <a:off x="301706" y="-6615286"/>
            <a:ext cx="790798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Egyedi célok és kockázatvállalás miatt nincs univerzális megoldás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Tanulás nélkül könnyű pénzt veszíteni</a:t>
            </a:r>
          </a:p>
        </p:txBody>
      </p:sp>
    </p:spTree>
    <p:extLst>
      <p:ext uri="{BB962C8B-B14F-4D97-AF65-F5344CB8AC3E}">
        <p14:creationId xmlns:p14="http://schemas.microsoft.com/office/powerpoint/2010/main" val="251330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képernyőkép, Elektronikus jelzőtábla, Betűtípus látható&#10;&#10;Automatikusan generált leírás">
            <a:extLst>
              <a:ext uri="{FF2B5EF4-FFF2-40B4-BE49-F238E27FC236}">
                <a16:creationId xmlns:a16="http://schemas.microsoft.com/office/drawing/2014/main" id="{3E4C0427-9874-188D-A4EA-F2ACA69F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912" y="-535111"/>
            <a:ext cx="7393111" cy="7393111"/>
          </a:xfrm>
          <a:prstGeom prst="rect">
            <a:avLst/>
          </a:prstGeom>
        </p:spPr>
      </p:pic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1516147" y="-2256551"/>
            <a:ext cx="8509269" cy="11371102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10CDD941-6973-7477-750F-E6B46D5D7CEC}"/>
              </a:ext>
            </a:extLst>
          </p:cNvPr>
          <p:cNvSpPr txBox="1">
            <a:spLocks/>
          </p:cNvSpPr>
          <p:nvPr/>
        </p:nvSpPr>
        <p:spPr>
          <a:xfrm>
            <a:off x="245385" y="11320165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Bevezetés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33470FB-4DC5-5BEB-D8B2-AFFD182BF9B6}"/>
              </a:ext>
            </a:extLst>
          </p:cNvPr>
          <p:cNvSpPr txBox="1"/>
          <p:nvPr/>
        </p:nvSpPr>
        <p:spPr>
          <a:xfrm>
            <a:off x="517580" y="12736709"/>
            <a:ext cx="684611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Fiataloknak és új befektetőknek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Ideális befektetési lehetőségek bemutatása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Hova fektessük a pénzt? Itt a segítség!</a:t>
            </a:r>
          </a:p>
        </p:txBody>
      </p:sp>
      <p:sp>
        <p:nvSpPr>
          <p:cNvPr id="13" name="Cím 1">
            <a:extLst>
              <a:ext uri="{FF2B5EF4-FFF2-40B4-BE49-F238E27FC236}">
                <a16:creationId xmlns:a16="http://schemas.microsoft.com/office/drawing/2014/main" id="{D4931AF4-98C5-ABC5-BF16-423AA6026AC6}"/>
              </a:ext>
            </a:extLst>
          </p:cNvPr>
          <p:cNvSpPr txBox="1">
            <a:spLocks/>
          </p:cNvSpPr>
          <p:nvPr/>
        </p:nvSpPr>
        <p:spPr>
          <a:xfrm>
            <a:off x="1828800" y="1569935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Probléma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6C0F58C-257B-C99E-AB8E-AEAC36BF69A4}"/>
              </a:ext>
            </a:extLst>
          </p:cNvPr>
          <p:cNvSpPr txBox="1"/>
          <p:nvPr/>
        </p:nvSpPr>
        <p:spPr>
          <a:xfrm>
            <a:off x="2130506" y="2713629"/>
            <a:ext cx="790798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Egyedi célok és kockázatvállalás miatt nincs univerzális megoldás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Tanulás nélkül könnyű pénzt veszíteni</a:t>
            </a:r>
          </a:p>
        </p:txBody>
      </p:sp>
      <p:sp>
        <p:nvSpPr>
          <p:cNvPr id="19" name="Cím 1">
            <a:extLst>
              <a:ext uri="{FF2B5EF4-FFF2-40B4-BE49-F238E27FC236}">
                <a16:creationId xmlns:a16="http://schemas.microsoft.com/office/drawing/2014/main" id="{16479FA9-E417-D29C-99D0-4AC102513389}"/>
              </a:ext>
            </a:extLst>
          </p:cNvPr>
          <p:cNvSpPr txBox="1">
            <a:spLocks/>
          </p:cNvSpPr>
          <p:nvPr/>
        </p:nvSpPr>
        <p:spPr>
          <a:xfrm>
            <a:off x="-756312" y="-7843221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Megoldás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3CC76B85-9B5D-0484-A157-4745B748C46B}"/>
              </a:ext>
            </a:extLst>
          </p:cNvPr>
          <p:cNvSpPr txBox="1"/>
          <p:nvPr/>
        </p:nvSpPr>
        <p:spPr>
          <a:xfrm>
            <a:off x="799354" y="-6686124"/>
            <a:ext cx="903044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Felhasználók megadják a kockázatvállalásukat és a befektetési kereteiket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Segít megtalálni az ideális befektetési lehetőségeket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Ajánlásokat ad </a:t>
            </a:r>
            <a:r>
              <a:rPr lang="hu-HU" sz="2800" dirty="0" err="1"/>
              <a:t>Forex</a:t>
            </a:r>
            <a:r>
              <a:rPr lang="hu-HU" sz="2800" dirty="0"/>
              <a:t>, tőzsde, </a:t>
            </a:r>
            <a:r>
              <a:rPr lang="hu-HU" sz="2800" dirty="0" err="1"/>
              <a:t>kriptovaluták</a:t>
            </a:r>
            <a:r>
              <a:rPr lang="hu-HU" sz="2800" dirty="0"/>
              <a:t> és ETF-ek terén</a:t>
            </a:r>
          </a:p>
        </p:txBody>
      </p:sp>
      <p:pic>
        <p:nvPicPr>
          <p:cNvPr id="21" name="Kép 20" descr="A képen szöveg, névjegykártya, képernyőkép, embléma látható&#10;&#10;Automatikusan generált leírás">
            <a:extLst>
              <a:ext uri="{FF2B5EF4-FFF2-40B4-BE49-F238E27FC236}">
                <a16:creationId xmlns:a16="http://schemas.microsoft.com/office/drawing/2014/main" id="{08F0FF9C-E35B-0C3B-396D-5261E8AAEB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808" y="7516133"/>
            <a:ext cx="9884579" cy="658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484659" y="1028361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Megoldás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Kép 22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CB45BD3F-3657-0B1A-EB5D-14C1F0B9511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724" y="1466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pic>
        <p:nvPicPr>
          <p:cNvPr id="13" name="Kép 12" descr="A képen szöveg, névjegykártya, képernyőkép, embléma látható&#10;&#10;Automatikusan generált leírás">
            <a:extLst>
              <a:ext uri="{FF2B5EF4-FFF2-40B4-BE49-F238E27FC236}">
                <a16:creationId xmlns:a16="http://schemas.microsoft.com/office/drawing/2014/main" id="{0712C113-3548-3B1C-E505-2B9B94EB052F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712" y="1846853"/>
            <a:ext cx="9884579" cy="658646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74CE6A7-5528-8C83-BD56-532009E9E2D4}"/>
              </a:ext>
            </a:extLst>
          </p:cNvPr>
          <p:cNvSpPr txBox="1"/>
          <p:nvPr/>
        </p:nvSpPr>
        <p:spPr>
          <a:xfrm>
            <a:off x="2040325" y="2185458"/>
            <a:ext cx="903044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Felhasználók megadják a kockázatvállalásukat és a befektetési kereteiket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Segít megtalálni az ideális befektetési lehetőségeket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Ajánlásokat ad </a:t>
            </a:r>
            <a:r>
              <a:rPr lang="hu-HU" sz="2800" dirty="0" err="1"/>
              <a:t>Forex</a:t>
            </a:r>
            <a:r>
              <a:rPr lang="hu-HU" sz="2800" dirty="0"/>
              <a:t>, tőzsde, </a:t>
            </a:r>
            <a:r>
              <a:rPr lang="hu-HU" sz="2800" dirty="0" err="1"/>
              <a:t>kriptovaluták</a:t>
            </a:r>
            <a:r>
              <a:rPr lang="hu-HU" sz="2800" dirty="0"/>
              <a:t> és ETF-ek terén</a:t>
            </a: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E9419986-3B2A-16BF-D0B1-2FFE4BF043FA}"/>
              </a:ext>
            </a:extLst>
          </p:cNvPr>
          <p:cNvSpPr txBox="1">
            <a:spLocks/>
          </p:cNvSpPr>
          <p:nvPr/>
        </p:nvSpPr>
        <p:spPr>
          <a:xfrm>
            <a:off x="-718457" y="10905180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Probléma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E554278-4136-ACDD-CF13-743091DCED99}"/>
              </a:ext>
            </a:extLst>
          </p:cNvPr>
          <p:cNvSpPr txBox="1"/>
          <p:nvPr/>
        </p:nvSpPr>
        <p:spPr>
          <a:xfrm>
            <a:off x="-416751" y="12048874"/>
            <a:ext cx="790798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Egyedi célok és kockázatvállalás miatt nincs univerzális megoldás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Tanulás nélkül könnyű pénzt veszíteni</a:t>
            </a:r>
          </a:p>
        </p:txBody>
      </p:sp>
      <p:sp>
        <p:nvSpPr>
          <p:cNvPr id="14" name="Cím 1">
            <a:extLst>
              <a:ext uri="{FF2B5EF4-FFF2-40B4-BE49-F238E27FC236}">
                <a16:creationId xmlns:a16="http://schemas.microsoft.com/office/drawing/2014/main" id="{443D5667-6DCD-EAF0-4010-1D82AA2D7CA2}"/>
              </a:ext>
            </a:extLst>
          </p:cNvPr>
          <p:cNvSpPr txBox="1">
            <a:spLocks/>
          </p:cNvSpPr>
          <p:nvPr/>
        </p:nvSpPr>
        <p:spPr>
          <a:xfrm>
            <a:off x="-570140" y="-8689808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Működés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9F2DFB3-B2FD-6D29-1416-0D50F8E731C7}"/>
              </a:ext>
            </a:extLst>
          </p:cNvPr>
          <p:cNvSpPr txBox="1"/>
          <p:nvPr/>
        </p:nvSpPr>
        <p:spPr>
          <a:xfrm>
            <a:off x="1577016" y="-7304442"/>
            <a:ext cx="723430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Backendet </a:t>
            </a:r>
            <a:r>
              <a:rPr lang="hu-HU" sz="2800" dirty="0" err="1"/>
              <a:t>NodeJS</a:t>
            </a:r>
            <a:r>
              <a:rPr lang="hu-HU" sz="2800" dirty="0"/>
              <a:t> támogatja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Frontend </a:t>
            </a:r>
            <a:r>
              <a:rPr lang="hu-HU" sz="2800" dirty="0" err="1"/>
              <a:t>Flutter</a:t>
            </a:r>
            <a:r>
              <a:rPr lang="hu-HU" sz="2800" dirty="0"/>
              <a:t> vagy </a:t>
            </a:r>
            <a:r>
              <a:rPr lang="hu-HU" sz="2800" dirty="0" err="1"/>
              <a:t>ReactJS</a:t>
            </a:r>
            <a:r>
              <a:rPr lang="hu-HU" sz="2800" dirty="0"/>
              <a:t> technológiával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Adattárolás </a:t>
            </a:r>
            <a:r>
              <a:rPr lang="hu-HU" sz="2800" dirty="0" err="1"/>
              <a:t>Firebase</a:t>
            </a:r>
            <a:r>
              <a:rPr lang="hu-HU" sz="2800" dirty="0"/>
              <a:t> vagy SQL lenne</a:t>
            </a:r>
          </a:p>
        </p:txBody>
      </p:sp>
      <p:pic>
        <p:nvPicPr>
          <p:cNvPr id="16" name="Kép 15" descr="A képen Grafika, képernyőkép, Grafikus tervezés, tervezés látható&#10;&#10;Automatikusan generált leírás">
            <a:extLst>
              <a:ext uri="{FF2B5EF4-FFF2-40B4-BE49-F238E27FC236}">
                <a16:creationId xmlns:a16="http://schemas.microsoft.com/office/drawing/2014/main" id="{97F02CF1-FD56-3228-E0DB-311832D002D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2747803" y="5613689"/>
            <a:ext cx="1835281" cy="524366"/>
          </a:xfrm>
          <a:prstGeom prst="rect">
            <a:avLst/>
          </a:prstGeom>
        </p:spPr>
      </p:pic>
      <p:pic>
        <p:nvPicPr>
          <p:cNvPr id="17" name="Kép 16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4DEA7F6D-4035-81FE-5C89-5425166C510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9415904" y="5239125"/>
            <a:ext cx="1320784" cy="1273493"/>
          </a:xfrm>
          <a:prstGeom prst="rect">
            <a:avLst/>
          </a:prstGeom>
        </p:spPr>
      </p:pic>
      <p:pic>
        <p:nvPicPr>
          <p:cNvPr id="18" name="Kép 17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3DA531CC-EE9B-6535-110B-96983560887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-6229087" y="5496355"/>
            <a:ext cx="1532569" cy="766285"/>
          </a:xfrm>
          <a:prstGeom prst="rect">
            <a:avLst/>
          </a:prstGeom>
        </p:spPr>
      </p:pic>
      <p:pic>
        <p:nvPicPr>
          <p:cNvPr id="22" name="Kép 21" descr="A képen embléma, sárga, Betűtípus, tervezés látható&#10;&#10;Automatikusan generált leírás">
            <a:extLst>
              <a:ext uri="{FF2B5EF4-FFF2-40B4-BE49-F238E27FC236}">
                <a16:creationId xmlns:a16="http://schemas.microsoft.com/office/drawing/2014/main" id="{E4310831-5014-BAA8-A450-E314B33724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-3932535" y="5056858"/>
            <a:ext cx="1941014" cy="1455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18684652" y="-3966754"/>
            <a:ext cx="13929913" cy="11847719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0" y="1086590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Működés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9EC3E8A-2639-F997-BA75-D9723BD37A78}"/>
              </a:ext>
            </a:extLst>
          </p:cNvPr>
          <p:cNvSpPr txBox="1"/>
          <p:nvPr/>
        </p:nvSpPr>
        <p:spPr>
          <a:xfrm>
            <a:off x="2147156" y="2471956"/>
            <a:ext cx="723430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Backendet </a:t>
            </a:r>
            <a:r>
              <a:rPr lang="hu-HU" sz="2800" dirty="0" err="1"/>
              <a:t>NodeJS</a:t>
            </a:r>
            <a:r>
              <a:rPr lang="hu-HU" sz="2800" dirty="0"/>
              <a:t> támogatja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Frontend </a:t>
            </a:r>
            <a:r>
              <a:rPr lang="hu-HU" sz="2800" dirty="0" err="1"/>
              <a:t>Flutter</a:t>
            </a:r>
            <a:r>
              <a:rPr lang="hu-HU" sz="2800" dirty="0"/>
              <a:t> vagy </a:t>
            </a:r>
            <a:r>
              <a:rPr lang="hu-HU" sz="2800" dirty="0" err="1"/>
              <a:t>ReactJS</a:t>
            </a:r>
            <a:r>
              <a:rPr lang="hu-HU" sz="2800" dirty="0"/>
              <a:t> technológiával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Adattárolás </a:t>
            </a:r>
            <a:r>
              <a:rPr lang="hu-HU" sz="2800" dirty="0" err="1"/>
              <a:t>Firebase</a:t>
            </a:r>
            <a:r>
              <a:rPr lang="hu-HU" sz="2800" dirty="0"/>
              <a:t> vagy SQL lenne</a:t>
            </a:r>
          </a:p>
        </p:txBody>
      </p:sp>
      <p:pic>
        <p:nvPicPr>
          <p:cNvPr id="15" name="Kép 14" descr="A képen Grafika, képernyőkép, Grafikus tervezés, tervezés látható&#10;&#10;Automatikusan generált leírás">
            <a:extLst>
              <a:ext uri="{FF2B5EF4-FFF2-40B4-BE49-F238E27FC236}">
                <a16:creationId xmlns:a16="http://schemas.microsoft.com/office/drawing/2014/main" id="{93D303FA-B7B7-4221-D38D-C4252E6422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775183" y="5726165"/>
            <a:ext cx="1835281" cy="524366"/>
          </a:xfrm>
          <a:prstGeom prst="rect">
            <a:avLst/>
          </a:prstGeom>
        </p:spPr>
      </p:pic>
      <p:pic>
        <p:nvPicPr>
          <p:cNvPr id="18" name="Kép 17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01B2E1A0-35FF-33D0-F0E4-CD70E3FF3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4107082" y="5351601"/>
            <a:ext cx="1320784" cy="1273493"/>
          </a:xfrm>
          <a:prstGeom prst="rect">
            <a:avLst/>
          </a:prstGeom>
        </p:spPr>
      </p:pic>
      <p:pic>
        <p:nvPicPr>
          <p:cNvPr id="26" name="Kép 25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EF9BF7EA-B49F-905A-E154-980E4E685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7293899" y="5608831"/>
            <a:ext cx="1532569" cy="766285"/>
          </a:xfrm>
          <a:prstGeom prst="rect">
            <a:avLst/>
          </a:prstGeom>
        </p:spPr>
      </p:pic>
      <p:pic>
        <p:nvPicPr>
          <p:cNvPr id="29" name="Kép 28" descr="A képen embléma, sárga, Betűtípus, tervezés látható&#10;&#10;Automatikusan generált leírás">
            <a:extLst>
              <a:ext uri="{FF2B5EF4-FFF2-40B4-BE49-F238E27FC236}">
                <a16:creationId xmlns:a16="http://schemas.microsoft.com/office/drawing/2014/main" id="{3C1A91C1-B9FE-360A-2288-A4F43D2B343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9590451" y="5169334"/>
            <a:ext cx="1941014" cy="1455761"/>
          </a:xfrm>
          <a:prstGeom prst="rect">
            <a:avLst/>
          </a:prstGeom>
        </p:spPr>
      </p:pic>
      <p:pic>
        <p:nvPicPr>
          <p:cNvPr id="31" name="Kép 30" descr="A képen szöveg, névjegykártya, képernyőkép, embléma látható&#10;&#10;Automatikusan generált leírás">
            <a:extLst>
              <a:ext uri="{FF2B5EF4-FFF2-40B4-BE49-F238E27FC236}">
                <a16:creationId xmlns:a16="http://schemas.microsoft.com/office/drawing/2014/main" id="{3E06C8AE-CBA5-AD64-84F0-A7101DB6547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6309159" y="-10318397"/>
            <a:ext cx="9884579" cy="658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596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5A8D8D55-4520-E5FB-3382-0DAE7BCE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hu-HU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1FED4C45-76B4-8B1A-3DD9-B337EF4A53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Miért adjon erre pénzt</a:t>
            </a:r>
          </a:p>
          <a:p>
            <a:r>
              <a:rPr lang="hu-HU" dirty="0"/>
              <a:t>Mi ebben az újdonság</a:t>
            </a:r>
          </a:p>
          <a:p>
            <a:r>
              <a:rPr lang="hu-HU" dirty="0"/>
              <a:t>Miért jó? Miért van benne fantázia?</a:t>
            </a:r>
          </a:p>
          <a:p>
            <a:r>
              <a:rPr lang="hu-HU" dirty="0"/>
              <a:t>Kiknek szól? Miért lesz </a:t>
            </a:r>
            <a:r>
              <a:rPr lang="hu-HU"/>
              <a:t>jó nekik?</a:t>
            </a:r>
          </a:p>
        </p:txBody>
      </p:sp>
    </p:spTree>
    <p:extLst>
      <p:ext uri="{BB962C8B-B14F-4D97-AF65-F5344CB8AC3E}">
        <p14:creationId xmlns:p14="http://schemas.microsoft.com/office/powerpoint/2010/main" val="30434424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1083</TotalTime>
  <Words>244</Words>
  <Application>Microsoft Macintosh PowerPoint</Application>
  <PresentationFormat>Szélesvásznú</PresentationFormat>
  <Paragraphs>53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2" baseType="lpstr">
      <vt:lpstr>Aptos</vt:lpstr>
      <vt:lpstr>Arial</vt:lpstr>
      <vt:lpstr>Calibri</vt:lpstr>
      <vt:lpstr>Calibri Light</vt:lpstr>
      <vt:lpstr>Segoe UI</vt:lpstr>
      <vt:lpstr>Office-téma</vt:lpstr>
      <vt:lpstr>Financial Investment App</vt:lpstr>
      <vt:lpstr>Financial Investment App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Racing Tournament</dc:title>
  <dc:creator>Levente Nyiro</dc:creator>
  <cp:lastModifiedBy>Nyírő Levente Gyula</cp:lastModifiedBy>
  <cp:revision>8</cp:revision>
  <dcterms:created xsi:type="dcterms:W3CDTF">2023-06-06T07:44:46Z</dcterms:created>
  <dcterms:modified xsi:type="dcterms:W3CDTF">2023-10-06T16:16:41Z</dcterms:modified>
</cp:coreProperties>
</file>